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</p:embeddedFont>
    <p:embeddedFont>
      <p:font typeface="Merriweather Light" panose="000004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49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9368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 Performance Analysis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806428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Analyzing academic performance across Math, Reading, and Writing to identify key factors influencing student achievement and success rates.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268516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Created by —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594098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Harshit Verma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6653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230041"/>
            <a:ext cx="7500699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successfully demonstrates how data analytics can transform education by combining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EDA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analytics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and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 dashboards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to uncover hidden patterns in student performance.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031337"/>
            <a:ext cx="7500699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insights obtained help educators, policymakers, and institutions design more effective interventions, improve academic outcomes, and provide targeted support where students need it most.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33964" y="5888236"/>
            <a:ext cx="713053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"Data-driven insights enable us to move from intuition to evidence-based strategies that truly impact student success."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3798" y="5888236"/>
            <a:ext cx="30480" cy="1184434"/>
          </a:xfrm>
          <a:prstGeom prst="rect">
            <a:avLst/>
          </a:prstGeom>
          <a:solidFill>
            <a:srgbClr val="609DF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285643"/>
            <a:ext cx="4799767" cy="47997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57293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2961203"/>
            <a:ext cx="3407093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Purpose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863798" y="3670816"/>
            <a:ext cx="3407093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student academic performance across three major subjects and identify key factors influencing overall achievement using data-driven insights.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880729" y="2961203"/>
            <a:ext cx="3407093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Approach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4880729" y="3670816"/>
            <a:ext cx="3407093" cy="2763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Python-based EDA, SQL analytics, and a multi-page Power BI dashboard provide comprehensive insights on demographics, behavior, and subject-level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052" y="630555"/>
            <a:ext cx="5686306" cy="710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6052" y="1796177"/>
            <a:ext cx="4194453" cy="2963228"/>
          </a:xfrm>
          <a:prstGeom prst="roundRect">
            <a:avLst>
              <a:gd name="adj" fmla="val 322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31081" y="2031206"/>
            <a:ext cx="682347" cy="682347"/>
          </a:xfrm>
          <a:prstGeom prst="roundRect">
            <a:avLst>
              <a:gd name="adj" fmla="val 13399466"/>
            </a:avLst>
          </a:prstGeom>
          <a:solidFill>
            <a:srgbClr val="609D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8724" y="2218849"/>
            <a:ext cx="307062" cy="3070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31081" y="2940963"/>
            <a:ext cx="284309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1,000 Students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1081" y="3432810"/>
            <a:ext cx="3724394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records across demographic, academic, and behavioral attributes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7914" y="1796177"/>
            <a:ext cx="4194453" cy="2963228"/>
          </a:xfrm>
          <a:prstGeom prst="roundRect">
            <a:avLst>
              <a:gd name="adj" fmla="val 322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2943" y="2031206"/>
            <a:ext cx="682347" cy="682347"/>
          </a:xfrm>
          <a:prstGeom prst="roundRect">
            <a:avLst>
              <a:gd name="adj" fmla="val 13399466"/>
            </a:avLst>
          </a:prstGeom>
          <a:solidFill>
            <a:srgbClr val="609D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0586" y="2218849"/>
            <a:ext cx="307062" cy="3070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2943" y="2940963"/>
            <a:ext cx="284309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 Core Subjects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2943" y="3432810"/>
            <a:ext cx="3724394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Math, Reading, and Writing scores with pass/fail indicators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39776" y="1796177"/>
            <a:ext cx="4194453" cy="2963228"/>
          </a:xfrm>
          <a:prstGeom prst="roundRect">
            <a:avLst>
              <a:gd name="adj" fmla="val 322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806" y="2031206"/>
            <a:ext cx="682347" cy="682347"/>
          </a:xfrm>
          <a:prstGeom prst="roundRect">
            <a:avLst>
              <a:gd name="adj" fmla="val 13399466"/>
            </a:avLst>
          </a:prstGeom>
          <a:solidFill>
            <a:srgbClr val="609D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2448" y="2218849"/>
            <a:ext cx="307062" cy="3070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806" y="2940963"/>
            <a:ext cx="284309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Multiple Metrics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806" y="3432810"/>
            <a:ext cx="3724394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score, average score, performance bands, and grade classifications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6052" y="5242679"/>
            <a:ext cx="284309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96052" y="5825490"/>
            <a:ext cx="3930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Gender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6052" y="6268879"/>
            <a:ext cx="3930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Race/Ethnicity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96052" y="6712268"/>
            <a:ext cx="3930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Parental Education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96052" y="7155656"/>
            <a:ext cx="3930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Lunch Type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5289352" y="5242679"/>
            <a:ext cx="284309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Academic Data</a:t>
            </a:r>
            <a:endParaRPr lang="en-US" sz="2200" dirty="0"/>
          </a:p>
        </p:txBody>
      </p:sp>
      <p:sp>
        <p:nvSpPr>
          <p:cNvPr id="24" name="Text 19"/>
          <p:cNvSpPr/>
          <p:nvPr/>
        </p:nvSpPr>
        <p:spPr>
          <a:xfrm>
            <a:off x="5289352" y="5825490"/>
            <a:ext cx="3930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Subject Scores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5289352" y="6268879"/>
            <a:ext cx="3930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Bands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5289352" y="6712268"/>
            <a:ext cx="3930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Grade Bands (A-F)</a:t>
            </a:r>
            <a:endParaRPr lang="en-US" sz="1750" dirty="0"/>
          </a:p>
        </p:txBody>
      </p:sp>
      <p:sp>
        <p:nvSpPr>
          <p:cNvPr id="27" name="Text 22"/>
          <p:cNvSpPr/>
          <p:nvPr/>
        </p:nvSpPr>
        <p:spPr>
          <a:xfrm>
            <a:off x="5289352" y="7155656"/>
            <a:ext cx="393084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 Indicators</a:t>
            </a:r>
            <a:endParaRPr lang="en-US" sz="1750" dirty="0"/>
          </a:p>
        </p:txBody>
      </p:sp>
      <p:sp>
        <p:nvSpPr>
          <p:cNvPr id="28" name="Text 23"/>
          <p:cNvSpPr/>
          <p:nvPr/>
        </p:nvSpPr>
        <p:spPr>
          <a:xfrm>
            <a:off x="9782651" y="5242679"/>
            <a:ext cx="284309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Behavioral</a:t>
            </a:r>
            <a:endParaRPr lang="en-US" sz="2200" dirty="0"/>
          </a:p>
        </p:txBody>
      </p:sp>
      <p:sp>
        <p:nvSpPr>
          <p:cNvPr id="29" name="Text 24"/>
          <p:cNvSpPr/>
          <p:nvPr/>
        </p:nvSpPr>
        <p:spPr>
          <a:xfrm>
            <a:off x="9782651" y="5825490"/>
            <a:ext cx="406681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 Preparation</a:t>
            </a:r>
            <a:endParaRPr lang="en-US" sz="1750" dirty="0"/>
          </a:p>
        </p:txBody>
      </p:sp>
      <p:sp>
        <p:nvSpPr>
          <p:cNvPr id="30" name="Text 25"/>
          <p:cNvSpPr/>
          <p:nvPr/>
        </p:nvSpPr>
        <p:spPr>
          <a:xfrm>
            <a:off x="9782651" y="6268879"/>
            <a:ext cx="406681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Course Completion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7171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 Stack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84512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378643"/>
            <a:ext cx="4095274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Pandas and NumPy for data cleaning. Seaborn and Matplotlib for EDA visualization and correlation analysis.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267563" y="384512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267563" y="4378643"/>
            <a:ext cx="4095274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queries with window functions, ranking, segmentation, and demographic comparisons for deep insights.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71328" y="384512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671328" y="4378643"/>
            <a:ext cx="409527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3-page interactive dashboard with custom DAX measures, KPI cards, and dynamic visualizations.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601"/>
            <a:ext cx="5628680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Methodology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1773555"/>
            <a:ext cx="6527244" cy="9005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3103" y="2899291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13103" y="3386138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Removed inconsistencies, verified data types, created derived features including total score, pass flags, and performance bands.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73555"/>
            <a:ext cx="6527244" cy="9005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0347" y="2899291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EDA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0347" y="3386138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Subject score comparisons, correlation heatmaps, pass-rate analysis, and performance segmentation with comprehensive visualizations.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56" y="4691777"/>
            <a:ext cx="6527244" cy="9005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3103" y="5817513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Queries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3103" y="6304359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Identified struggling subjects, calculated pass rates by demographics, ranked performers, and analyzed demographic effects.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1777"/>
            <a:ext cx="6527244" cy="9005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0347" y="5817513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Dashboard Build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0347" y="6304359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Created interactive 3-page dashboard covering overview, subject analysis, and demographic impact with dynamic filters.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3281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 Dashboard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1951655"/>
            <a:ext cx="4975622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Page 1: Overview Dashboard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863798" y="4666951"/>
            <a:ext cx="340709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Page 2: Subject Analysis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7" y="5613975"/>
            <a:ext cx="3407093" cy="20649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831139" y="4764566"/>
            <a:ext cx="325814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Page 3: Demographics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29" y="5692675"/>
            <a:ext cx="3407093" cy="1986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28B2C5-C157-ADCA-C9AE-24CF2FFC5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48" y="2462008"/>
            <a:ext cx="3393043" cy="1967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798" y="715923"/>
            <a:ext cx="5081349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197798" y="1655921"/>
            <a:ext cx="457319" cy="45731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73998" y="1694021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58357" y="1725692"/>
            <a:ext cx="31426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Math is Most Challenging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58357" y="2165152"/>
            <a:ext cx="706064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Math shows the lowest pass rates and highest variability. Reading and Writing have stronger averages and high positive correlation.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197798" y="3221950"/>
            <a:ext cx="457319" cy="45731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73998" y="3260050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858357" y="3291721"/>
            <a:ext cx="27824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Socioeconomic Impact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858357" y="3731181"/>
            <a:ext cx="706064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Standard lunch students outperform free/reduced lunch students by 10+ points. Parental education significantly influences scores.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97798" y="4787979"/>
            <a:ext cx="457319" cy="45731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73998" y="482607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858357" y="4857750"/>
            <a:ext cx="25406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Gender Differences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58357" y="5297210"/>
            <a:ext cx="706064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Females outperform males in Reading and Writing, while Math scores remain relatively balanced across genders.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197798" y="6354008"/>
            <a:ext cx="457319" cy="457319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73998" y="639210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6858357" y="6423779"/>
            <a:ext cx="25406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 Prep Works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858357" y="6863239"/>
            <a:ext cx="706064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Students completing test preparation courses score 12-15 points higher on average with far higher pass rates across all subjects.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820" y="516850"/>
            <a:ext cx="5597009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Breakdown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7820" y="1573887"/>
            <a:ext cx="4281607" cy="620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10+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1623893" y="2428875"/>
            <a:ext cx="2349341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Point Gap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57820" y="2835235"/>
            <a:ext cx="4281607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Standard lunch students outperform free/reduced lunch students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174337" y="1573887"/>
            <a:ext cx="4281607" cy="620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12-15</a:t>
            </a:r>
            <a:endParaRPr lang="en-US" sz="4850" dirty="0"/>
          </a:p>
        </p:txBody>
      </p:sp>
      <p:sp>
        <p:nvSpPr>
          <p:cNvPr id="7" name="Text 5"/>
          <p:cNvSpPr/>
          <p:nvPr/>
        </p:nvSpPr>
        <p:spPr>
          <a:xfrm>
            <a:off x="6140410" y="2428875"/>
            <a:ext cx="2349341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 Prep Boost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5174337" y="2835235"/>
            <a:ext cx="4281607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Average point increase for students who completed preparation courses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9690854" y="1573887"/>
            <a:ext cx="4281607" cy="620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85+</a:t>
            </a:r>
            <a:endParaRPr lang="en-US" sz="4850" dirty="0"/>
          </a:p>
        </p:txBody>
      </p:sp>
      <p:sp>
        <p:nvSpPr>
          <p:cNvPr id="10" name="Text 8"/>
          <p:cNvSpPr/>
          <p:nvPr/>
        </p:nvSpPr>
        <p:spPr>
          <a:xfrm>
            <a:off x="10656927" y="2428875"/>
            <a:ext cx="2349341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Performers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690854" y="2835235"/>
            <a:ext cx="4281607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Average score threshold for top-performing student cluster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57820" y="3835956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Subject Correlation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657820" y="4376261"/>
            <a:ext cx="6428184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Reading and Writing show strong positive correlation, indicating students strong in one tend to excel in the other. Math varies more independently.</a:t>
            </a:r>
            <a:endParaRPr lang="en-US" sz="14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499" y="3859411"/>
            <a:ext cx="3645098" cy="36450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579" y="651272"/>
            <a:ext cx="589764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Recommendations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825579" y="1860113"/>
            <a:ext cx="235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25579" y="2230517"/>
            <a:ext cx="4169093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825579" y="2409349"/>
            <a:ext cx="363593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Strengthen Math Support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825579" y="2919413"/>
            <a:ext cx="4169093" cy="1509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 additional tutoring, early intervention for low performers, and encourage participation in prep courses.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0535" y="1860113"/>
            <a:ext cx="235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0535" y="2230517"/>
            <a:ext cx="4169212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230535" y="2409349"/>
            <a:ext cx="294882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Promote Test Prep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230535" y="2919413"/>
            <a:ext cx="4169212" cy="1509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Make preparation courses mandatory for struggling students given their demonstrated significant impact on performance.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5609" y="1860113"/>
            <a:ext cx="235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5609" y="2230517"/>
            <a:ext cx="4169212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5609" y="2409349"/>
            <a:ext cx="4169212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 Low-Income Students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635609" y="3288030"/>
            <a:ext cx="4169212" cy="1509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Introduce mentorship, academic support, and learning resources for free/reduced lunch students who score lower.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25579" y="5210056"/>
            <a:ext cx="235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25579" y="5580459"/>
            <a:ext cx="637163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825579" y="5759291"/>
            <a:ext cx="294882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Engage Parents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825579" y="6269355"/>
            <a:ext cx="6371630" cy="1131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Conduct workshops to involve low-education households, as higher parental education correlates with student success.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3072" y="5210056"/>
            <a:ext cx="2358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3072" y="5580459"/>
            <a:ext cx="6371749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3072" y="5759291"/>
            <a:ext cx="3963233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Leverage Reading &amp; Writing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7433072" y="6269355"/>
            <a:ext cx="6371749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on these correlated subjects to lift overall performance through targeted improvements.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650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Merriweather</vt:lpstr>
      <vt:lpstr>Arial</vt:lpstr>
      <vt:lpstr>Merriweather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lastModifiedBy>Harshit Verma</cp:lastModifiedBy>
  <cp:revision>2</cp:revision>
  <dcterms:created xsi:type="dcterms:W3CDTF">2025-11-28T07:25:26Z</dcterms:created>
  <dcterms:modified xsi:type="dcterms:W3CDTF">2025-11-28T07:31:00Z</dcterms:modified>
</cp:coreProperties>
</file>